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65" r:id="rId5"/>
    <p:sldId id="266" r:id="rId6"/>
    <p:sldId id="274" r:id="rId7"/>
    <p:sldId id="282" r:id="rId8"/>
    <p:sldId id="275" r:id="rId9"/>
    <p:sldId id="277" r:id="rId10"/>
    <p:sldId id="278" r:id="rId11"/>
    <p:sldId id="279" r:id="rId12"/>
    <p:sldId id="281" r:id="rId13"/>
    <p:sldId id="280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82"/>
    <p:restoredTop sz="96327"/>
  </p:normalViewPr>
  <p:slideViewPr>
    <p:cSldViewPr snapToGrid="0">
      <p:cViewPr varScale="1">
        <p:scale>
          <a:sx n="130" d="100"/>
          <a:sy n="130" d="100"/>
        </p:scale>
        <p:origin x="31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E41BD-5214-9B4A-966A-FECD6930610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402AE-A50B-AB41-A908-6A5769AA8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8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0">
              <a:schemeClr val="accent1"/>
            </a:gs>
            <a:gs pos="50000">
              <a:schemeClr val="tx2"/>
            </a:gs>
          </a:gsLst>
          <a:lin ang="138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59A649BA-CFFB-0C6C-FC90-989453D744A4}"/>
              </a:ext>
            </a:extLst>
          </p:cNvPr>
          <p:cNvSpPr/>
          <p:nvPr userDrawn="1"/>
        </p:nvSpPr>
        <p:spPr>
          <a:xfrm>
            <a:off x="6096000" y="0"/>
            <a:ext cx="6096003" cy="6858000"/>
          </a:xfrm>
          <a:custGeom>
            <a:avLst/>
            <a:gdLst>
              <a:gd name="connsiteX0" fmla="*/ 2829170 w 6096003"/>
              <a:gd name="connsiteY0" fmla="*/ 0 h 6858000"/>
              <a:gd name="connsiteX1" fmla="*/ 2962033 w 6096003"/>
              <a:gd name="connsiteY1" fmla="*/ 0 h 6858000"/>
              <a:gd name="connsiteX2" fmla="*/ 4790833 w 6096003"/>
              <a:gd name="connsiteY2" fmla="*/ 0 h 6858000"/>
              <a:gd name="connsiteX3" fmla="*/ 6096003 w 6096003"/>
              <a:gd name="connsiteY3" fmla="*/ 0 h 6858000"/>
              <a:gd name="connsiteX4" fmla="*/ 6096003 w 6096003"/>
              <a:gd name="connsiteY4" fmla="*/ 6858000 h 6858000"/>
              <a:gd name="connsiteX5" fmla="*/ 2962033 w 6096003"/>
              <a:gd name="connsiteY5" fmla="*/ 6858000 h 6858000"/>
              <a:gd name="connsiteX6" fmla="*/ 2891695 w 6096003"/>
              <a:gd name="connsiteY6" fmla="*/ 6858000 h 6858000"/>
              <a:gd name="connsiteX7" fmla="*/ 0 w 6096003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3" h="6858000">
                <a:moveTo>
                  <a:pt x="2829170" y="0"/>
                </a:moveTo>
                <a:lnTo>
                  <a:pt x="2962033" y="0"/>
                </a:lnTo>
                <a:lnTo>
                  <a:pt x="4790833" y="0"/>
                </a:lnTo>
                <a:lnTo>
                  <a:pt x="6096003" y="0"/>
                </a:lnTo>
                <a:lnTo>
                  <a:pt x="6096003" y="6858000"/>
                </a:lnTo>
                <a:lnTo>
                  <a:pt x="2962033" y="6858000"/>
                </a:lnTo>
                <a:lnTo>
                  <a:pt x="289169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1376D70A-8BCC-6B78-1564-C82E3F974E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99967" y="2552700"/>
            <a:ext cx="3594100" cy="1752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496308-7B71-9F84-5D97-0A3A7A378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4975" y="1484312"/>
            <a:ext cx="5661025" cy="3916027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579FE-AB4D-B869-4722-7F0DD610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83C07-BEF1-8156-1E7F-AB507D9D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11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63DA-9B67-52C4-E5CF-84133EF64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6CF4B-7C87-9747-E2F5-FCF01F1246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976" y="1484313"/>
            <a:ext cx="7469188" cy="466906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76242-30EE-4998-16F7-0D84C130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603B-9389-31DC-F28B-4CB102BD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0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63DA-9B67-52C4-E5CF-84133EF64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6CF4B-7C87-9747-E2F5-FCF01F1246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976" y="1484313"/>
            <a:ext cx="7469188" cy="466906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76242-30EE-4998-16F7-0D84C130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603B-9389-31DC-F28B-4CB102BD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B374E93-492E-E1A2-A244-511529951B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3238" y="0"/>
            <a:ext cx="4068762" cy="641985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957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63DA-9B67-52C4-E5CF-84133EF64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6CF4B-7C87-9747-E2F5-FCF01F1246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976" y="1484313"/>
            <a:ext cx="3622674" cy="466906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76242-30EE-4998-16F7-0D84C130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603B-9389-31DC-F28B-4CB102BD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8C6D631A-88AE-BF5D-3CCC-25418B602FF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278313" y="1484313"/>
            <a:ext cx="7477125" cy="467995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7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r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63DA-9B67-52C4-E5CF-84133EF64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6CF4B-7C87-9747-E2F5-FCF01F1246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976" y="1484313"/>
            <a:ext cx="7469188" cy="4669061"/>
          </a:xfrm>
        </p:spPr>
        <p:txBody>
          <a:bodyPr/>
          <a:lstStyle>
            <a:lvl1pPr marL="361950" indent="-3619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400"/>
            </a:lvl1pPr>
            <a:lvl2pPr marL="714375" indent="-352425">
              <a:spcBef>
                <a:spcPts val="0"/>
              </a:spcBef>
              <a:spcAft>
                <a:spcPts val="0"/>
              </a:spcAft>
              <a:buFont typeface="System Font Regular"/>
              <a:buChar char="–"/>
              <a:tabLst/>
              <a:defRPr sz="2400" b="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76242-30EE-4998-16F7-0D84C130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603B-9389-31DC-F28B-4CB102BD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68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accent1"/>
            </a:gs>
            <a:gs pos="75000">
              <a:schemeClr val="tx2"/>
            </a:gs>
          </a:gsLst>
          <a:lin ang="13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C5A87-8655-6B50-45CF-3D2EF0691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B391F-59D8-4B35-60E2-7D203573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B4AC7B-FDD2-8A66-AC35-088FB0945F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4975" y="1484313"/>
            <a:ext cx="11320463" cy="3926783"/>
          </a:xfrm>
          <a:ln>
            <a:noFill/>
          </a:ln>
        </p:spPr>
        <p:txBody>
          <a:bodyPr anchor="ctr" anchorCtr="0"/>
          <a:lstStyle>
            <a:lvl1pPr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  <a:lvl2pPr>
              <a:defRPr sz="2400" b="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8703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CD667-F503-6ED8-7B7F-9249712C2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82735-4C4D-C322-F2D0-7381B35C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6D00C-7404-979D-4D68-9CC4A664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2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690546E-09C9-9C80-411A-CD8739C465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1985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0CD667-F503-6ED8-7B7F-9249712C2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82735-4C4D-C322-F2D0-7381B35C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6D00C-7404-979D-4D68-9CC4A664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96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690546E-09C9-9C80-411A-CD8739C465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19850"/>
          </a:xfrm>
          <a:solidFill>
            <a:schemeClr val="accent6"/>
          </a:solidFill>
        </p:spPr>
        <p:txBody>
          <a:bodyPr tIns="1080000" anchor="t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82735-4C4D-C322-F2D0-7381B35C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6D00C-7404-979D-4D68-9CC4A664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EFC873D-DDA5-B0A5-2DB0-9B11AF80B1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976" y="1484313"/>
            <a:ext cx="7469188" cy="3926783"/>
          </a:xfrm>
          <a:ln>
            <a:noFill/>
          </a:ln>
        </p:spPr>
        <p:txBody>
          <a:bodyPr anchor="ctr" anchorCtr="0"/>
          <a:lstStyle>
            <a:lvl1pPr>
              <a:lnSpc>
                <a:spcPts val="6000"/>
              </a:lnSpc>
              <a:defRPr sz="6000">
                <a:solidFill>
                  <a:schemeClr val="accent1"/>
                </a:solidFill>
              </a:defRPr>
            </a:lvl1pPr>
            <a:lvl2pPr>
              <a:defRPr sz="2400" b="0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6812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739DFE-7023-4B22-1D05-8766C1EE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0792B-E978-7035-760B-74FA30EE6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2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19C65-6AD7-6202-7FEF-FFAAD2C4C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75" y="427392"/>
            <a:ext cx="11320463" cy="10141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4BBDA-0C07-426D-A546-2F63DC735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4975" y="1484313"/>
            <a:ext cx="11320463" cy="46690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05AE6-90B4-FE15-04C4-49C3617C4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975" y="6419850"/>
            <a:ext cx="3622675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EE681-9EF1-10EE-0556-743F42D1E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19850"/>
            <a:ext cx="3144838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90A72D60-6A98-254B-BEF2-F096D65575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4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  <p:sldLayoutId id="2147483660" r:id="rId5"/>
    <p:sldLayoutId id="2147483651" r:id="rId6"/>
    <p:sldLayoutId id="2147483654" r:id="rId7"/>
    <p:sldLayoutId id="2147483656" r:id="rId8"/>
    <p:sldLayoutId id="2147483657" r:id="rId9"/>
    <p:sldLayoutId id="2147483655" r:id="rId10"/>
  </p:sldLayoutIdLst>
  <p:hf hdr="0" dt="0"/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4763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tabLst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763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63" indent="-177800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177800" algn="l" defTabSz="914400" rtl="0" eaLnBrk="1" latinLnBrk="0" hangingPunct="1">
        <a:lnSpc>
          <a:spcPct val="100000"/>
        </a:lnSpc>
        <a:spcBef>
          <a:spcPts val="0"/>
        </a:spcBef>
        <a:buFont typeface="System Font Regular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74" userDrawn="1">
          <p15:clr>
            <a:srgbClr val="F26B43"/>
          </p15:clr>
        </p15:guide>
        <p15:guide id="3" orient="horz" pos="276" userDrawn="1">
          <p15:clr>
            <a:srgbClr val="F26B43"/>
          </p15:clr>
        </p15:guide>
        <p15:guide id="4" pos="7405" userDrawn="1">
          <p15:clr>
            <a:srgbClr val="F26B43"/>
          </p15:clr>
        </p15:guide>
        <p15:guide id="5" orient="horz" pos="4044" userDrawn="1">
          <p15:clr>
            <a:srgbClr val="F26B43"/>
          </p15:clr>
        </p15:guide>
        <p15:guide id="6" pos="2556" userDrawn="1">
          <p15:clr>
            <a:srgbClr val="F26B43"/>
          </p15:clr>
        </p15:guide>
        <p15:guide id="7" pos="2695" userDrawn="1">
          <p15:clr>
            <a:srgbClr val="F26B43"/>
          </p15:clr>
        </p15:guide>
        <p15:guide id="8" pos="5117" userDrawn="1">
          <p15:clr>
            <a:srgbClr val="F26B43"/>
          </p15:clr>
        </p15:guide>
        <p15:guide id="9" pos="4979" userDrawn="1">
          <p15:clr>
            <a:srgbClr val="F26B43"/>
          </p15:clr>
        </p15:guide>
        <p15:guide id="10" orient="horz" pos="93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F44B03-5EAD-5F38-0E33-082095076A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Enabling the </a:t>
            </a:r>
            <a:br>
              <a:rPr lang="en-US" dirty="0"/>
            </a:br>
            <a:r>
              <a:rPr lang="en-US" dirty="0"/>
              <a:t>Regimental</a:t>
            </a:r>
            <a:br>
              <a:rPr lang="en-US" dirty="0"/>
            </a:br>
            <a:r>
              <a:rPr lang="en-US" dirty="0"/>
              <a:t>Strategy</a:t>
            </a:r>
            <a:r>
              <a:rPr lang="en-US" dirty="0">
                <a:solidFill>
                  <a:schemeClr val="accent2"/>
                </a:solidFill>
              </a:rPr>
              <a:t>.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000" b="0" dirty="0"/>
              <a:t>Cross Brief  </a:t>
            </a:r>
            <a:r>
              <a:rPr lang="en-US" sz="3000" b="0" dirty="0">
                <a:solidFill>
                  <a:schemeClr val="accent2"/>
                </a:solidFill>
              </a:rPr>
              <a:t>|</a:t>
            </a:r>
            <a:r>
              <a:rPr lang="en-US" sz="3000" b="0" dirty="0"/>
              <a:t>  May 2023</a:t>
            </a:r>
            <a:br>
              <a:rPr lang="en-US" dirty="0"/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CCF33-15A8-B0BD-C7D9-44ED9CAB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>
                <a:solidFill>
                  <a:schemeClr val="bg1"/>
                </a:solidFill>
              </a:rPr>
              <a:pPr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2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Brigadier David Colthup CBE</a:t>
            </a:r>
          </a:p>
        </p:txBody>
      </p:sp>
    </p:spTree>
    <p:extLst>
      <p:ext uri="{BB962C8B-B14F-4D97-AF65-F5344CB8AC3E}">
        <p14:creationId xmlns:p14="http://schemas.microsoft.com/office/powerpoint/2010/main" val="106120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9DB725-1AAF-6DEF-F6BF-30375676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49C77-7F8F-AB15-15CA-4E4C0673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Headline 1 (Indent Level 1)</a:t>
            </a:r>
          </a:p>
          <a:p>
            <a:pPr lvl="1"/>
            <a:r>
              <a:rPr lang="en-US" dirty="0"/>
              <a:t>Headline 2 (Indent Level 2)</a:t>
            </a:r>
          </a:p>
          <a:p>
            <a:pPr lvl="2"/>
            <a:r>
              <a:rPr lang="en-US" dirty="0"/>
              <a:t>Body Text (Indent Level 3)</a:t>
            </a:r>
          </a:p>
          <a:p>
            <a:pPr lvl="3"/>
            <a:r>
              <a:rPr lang="en-US" dirty="0"/>
              <a:t>Bullet 1 (Indent Level 4)</a:t>
            </a:r>
          </a:p>
          <a:p>
            <a:pPr lvl="4"/>
            <a:r>
              <a:rPr lang="en-US" dirty="0"/>
              <a:t>Bullet 2 (Indent Level 5)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1BFAE3-7C5A-6396-C938-8D28DB01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6FE59-9DAD-E0AF-4ABD-7E8CBBEA7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5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9DB725-1AAF-6DEF-F6BF-30375676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(alt format background)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49C77-7F8F-AB15-15CA-4E4C0673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Headline 1 (Indent Level 1)</a:t>
            </a:r>
          </a:p>
          <a:p>
            <a:pPr lvl="1"/>
            <a:r>
              <a:rPr lang="en-US" dirty="0"/>
              <a:t>Headline 2 (Indent Level 2)</a:t>
            </a:r>
          </a:p>
          <a:p>
            <a:pPr lvl="2"/>
            <a:r>
              <a:rPr lang="en-US" dirty="0"/>
              <a:t>Body Text (Indent Level 3)</a:t>
            </a:r>
          </a:p>
          <a:p>
            <a:pPr lvl="3"/>
            <a:r>
              <a:rPr lang="en-US" dirty="0"/>
              <a:t>Bullet 1 (Indent Level 4)</a:t>
            </a:r>
          </a:p>
          <a:p>
            <a:pPr lvl="4"/>
            <a:r>
              <a:rPr lang="en-US" dirty="0"/>
              <a:t>Bullet 2 (Indent Level 5)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1BFAE3-7C5A-6396-C938-8D28DB01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6FE59-9DAD-E0AF-4ABD-7E8CBBEA7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0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9DB725-1AAF-6DEF-F6BF-30375676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Title, Content and Picture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49C77-7F8F-AB15-15CA-4E4C0673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Headline 1 (Indent Level 1)</a:t>
            </a:r>
          </a:p>
          <a:p>
            <a:pPr lvl="1"/>
            <a:r>
              <a:rPr lang="en-US" dirty="0"/>
              <a:t>Headline 2 (Indent Level 2)</a:t>
            </a:r>
          </a:p>
          <a:p>
            <a:pPr lvl="2"/>
            <a:r>
              <a:rPr lang="en-US" dirty="0"/>
              <a:t>Body Text (Indent Level 3)</a:t>
            </a:r>
          </a:p>
          <a:p>
            <a:pPr lvl="3"/>
            <a:r>
              <a:rPr lang="en-US" dirty="0"/>
              <a:t>Bullet 1 (Indent Level 4)</a:t>
            </a:r>
          </a:p>
          <a:p>
            <a:pPr lvl="4"/>
            <a:r>
              <a:rPr lang="en-US" dirty="0"/>
              <a:t>Bullet 2 (Indent Level 5)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1BFAE3-7C5A-6396-C938-8D28DB01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6FE59-9DAD-E0AF-4ABD-7E8CBBEA7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DC270D5-D483-DBD0-AFD4-94121FB09D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8401" y="0"/>
            <a:ext cx="5943600" cy="6858000"/>
          </a:xfrm>
        </p:spPr>
      </p:sp>
    </p:spTree>
    <p:extLst>
      <p:ext uri="{BB962C8B-B14F-4D97-AF65-F5344CB8AC3E}">
        <p14:creationId xmlns:p14="http://schemas.microsoft.com/office/powerpoint/2010/main" val="252199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9DB725-1AAF-6DEF-F6BF-30375676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Bullets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49C77-7F8F-AB15-15CA-4E4C0673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Bullet 1 (Indent Level 1)</a:t>
            </a:r>
          </a:p>
          <a:p>
            <a:pPr lvl="1"/>
            <a:r>
              <a:rPr lang="en-US" dirty="0"/>
              <a:t>Bullet 2 (Indent Level 2)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1BFAE3-7C5A-6396-C938-8D28DB01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6FE59-9DAD-E0AF-4ABD-7E8CBBEA7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17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6B58E75-7C44-111E-5BEC-A1D2EDD60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Only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F8823A-CB4E-E9D5-2BA6-D603CAC63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EFE43-7F4A-CB64-1B38-5E973B3F1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55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A522F30-C609-9938-1C80-E352F8EEFC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C061D2-E76C-2CC0-C44E-3440A45C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with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DC4A0-F171-615E-AE75-1B13A6A3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A9334-42A2-0F5E-875D-D8514E7F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89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outdoor, tree, person, military uniform&#10;&#10;Description automatically generated">
            <a:extLst>
              <a:ext uri="{FF2B5EF4-FFF2-40B4-BE49-F238E27FC236}">
                <a16:creationId xmlns:a16="http://schemas.microsoft.com/office/drawing/2014/main" id="{A8090D1F-2EFF-1A8B-4C2F-6C602E0C5F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697" b="5697"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A13E87-9B48-1ECC-EBD4-17D1A0F27B0D}"/>
              </a:ext>
            </a:extLst>
          </p:cNvPr>
          <p:cNvSpPr/>
          <p:nvPr/>
        </p:nvSpPr>
        <p:spPr>
          <a:xfrm>
            <a:off x="0" y="0"/>
            <a:ext cx="12192000" cy="6419850"/>
          </a:xfrm>
          <a:prstGeom prst="rect">
            <a:avLst/>
          </a:prstGeom>
          <a:gradFill>
            <a:gsLst>
              <a:gs pos="0">
                <a:schemeClr val="accent1">
                  <a:alpha val="70010"/>
                </a:schemeClr>
              </a:gs>
              <a:gs pos="98000">
                <a:schemeClr val="tx2">
                  <a:alpha val="0"/>
                </a:schemeClr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C061D2-E76C-2CC0-C44E-3440A45C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Picture with Title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with optional shading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DC4A0-F171-615E-AE75-1B13A6A3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A9334-42A2-0F5E-875D-D8514E7F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38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2823D70-0B1D-1904-D64C-EC6843CD54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DC4A0-F171-615E-AE75-1B13A6A3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A9334-42A2-0F5E-875D-D8514E7F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C250E0-C14F-15A2-30E5-8942D5600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Picture with Quote</a:t>
            </a:r>
          </a:p>
        </p:txBody>
      </p:sp>
    </p:spTree>
    <p:extLst>
      <p:ext uri="{BB962C8B-B14F-4D97-AF65-F5344CB8AC3E}">
        <p14:creationId xmlns:p14="http://schemas.microsoft.com/office/powerpoint/2010/main" val="4260759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Revising the</a:t>
            </a:r>
            <a:br>
              <a:rPr lang="en-US" dirty="0"/>
            </a:br>
            <a:r>
              <a:rPr lang="en-US" dirty="0"/>
              <a:t>Regimental Strategy </a:t>
            </a:r>
            <a:br>
              <a:rPr lang="en-US" dirty="0"/>
            </a:br>
            <a:r>
              <a:rPr lang="en-US" dirty="0"/>
              <a:t>in 2021</a:t>
            </a:r>
          </a:p>
        </p:txBody>
      </p:sp>
    </p:spTree>
    <p:extLst>
      <p:ext uri="{BB962C8B-B14F-4D97-AF65-F5344CB8AC3E}">
        <p14:creationId xmlns:p14="http://schemas.microsoft.com/office/powerpoint/2010/main" val="3718845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Feedback from the </a:t>
            </a:r>
            <a:br>
              <a:rPr lang="en-US" dirty="0"/>
            </a:br>
            <a:r>
              <a:rPr lang="en-US" dirty="0"/>
              <a:t>2022 Cross Brief —</a:t>
            </a:r>
            <a:br>
              <a:rPr lang="en-US" dirty="0"/>
            </a:br>
            <a:r>
              <a:rPr lang="en-US" dirty="0"/>
              <a:t>Perception and reality</a:t>
            </a:r>
          </a:p>
          <a:p>
            <a:pPr lvl="1"/>
            <a:r>
              <a:rPr lang="en-US" dirty="0"/>
              <a:t>Captain Joe Tankard</a:t>
            </a:r>
          </a:p>
        </p:txBody>
      </p:sp>
    </p:spTree>
    <p:extLst>
      <p:ext uri="{BB962C8B-B14F-4D97-AF65-F5344CB8AC3E}">
        <p14:creationId xmlns:p14="http://schemas.microsoft.com/office/powerpoint/2010/main" val="218881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Taking forward</a:t>
            </a:r>
            <a:br>
              <a:rPr lang="en-US" dirty="0"/>
            </a:br>
            <a:r>
              <a:rPr lang="en-US" dirty="0"/>
              <a:t>the work</a:t>
            </a:r>
          </a:p>
        </p:txBody>
      </p:sp>
    </p:spTree>
    <p:extLst>
      <p:ext uri="{BB962C8B-B14F-4D97-AF65-F5344CB8AC3E}">
        <p14:creationId xmlns:p14="http://schemas.microsoft.com/office/powerpoint/2010/main" val="383793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professional input</a:t>
            </a:r>
          </a:p>
          <a:p>
            <a:pPr lvl="1"/>
            <a:r>
              <a:rPr lang="en-US" dirty="0"/>
              <a:t>WPA Pinfold</a:t>
            </a:r>
          </a:p>
        </p:txBody>
      </p:sp>
    </p:spTree>
    <p:extLst>
      <p:ext uri="{BB962C8B-B14F-4D97-AF65-F5344CB8AC3E}">
        <p14:creationId xmlns:p14="http://schemas.microsoft.com/office/powerpoint/2010/main" val="1641991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does this </a:t>
            </a:r>
            <a:br>
              <a:rPr lang="en-US" dirty="0"/>
            </a:br>
            <a:r>
              <a:rPr lang="en-US" dirty="0"/>
              <a:t>mean for you?</a:t>
            </a:r>
          </a:p>
          <a:p>
            <a:pPr lvl="1"/>
            <a:r>
              <a:rPr lang="en-US" dirty="0"/>
              <a:t>Captain Joe Tankard</a:t>
            </a:r>
          </a:p>
        </p:txBody>
      </p:sp>
    </p:spTree>
    <p:extLst>
      <p:ext uri="{BB962C8B-B14F-4D97-AF65-F5344CB8AC3E}">
        <p14:creationId xmlns:p14="http://schemas.microsoft.com/office/powerpoint/2010/main" val="567863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6560-E951-2543-6B70-CE57F34D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E02-CFFF-DEE3-40CA-94BD5168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2A50-1067-A19A-816E-6DE7AED8E7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How the wider Regiment enables and supports </a:t>
            </a:r>
            <a:br>
              <a:rPr lang="en-US" dirty="0"/>
            </a:br>
            <a:r>
              <a:rPr lang="en-US" dirty="0"/>
              <a:t>RHQ to deliver</a:t>
            </a:r>
          </a:p>
          <a:p>
            <a:pPr lvl="1"/>
            <a:r>
              <a:rPr lang="en-US" dirty="0"/>
              <a:t>Brig. David </a:t>
            </a:r>
            <a:r>
              <a:rPr lang="en-US" dirty="0" err="1"/>
              <a:t>Colthup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079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F44B03-5EAD-5F38-0E33-082095076A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Fortune </a:t>
            </a:r>
            <a:br>
              <a:rPr lang="en-US" dirty="0"/>
            </a:br>
            <a:r>
              <a:rPr lang="en-US" dirty="0" err="1"/>
              <a:t>favours</a:t>
            </a:r>
            <a:br>
              <a:rPr lang="en-US" dirty="0"/>
            </a:br>
            <a:r>
              <a:rPr lang="en-US" dirty="0"/>
              <a:t>the brave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F25F1-1065-2830-8B77-8A1DACB34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Royal Yorkshire Regiment. Cross Brief 2023.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CCF33-15A8-B0BD-C7D9-44ED9CAB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2D60-6A98-254B-BEF2-F096D655751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04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R Colours 040523">
      <a:dk1>
        <a:srgbClr val="000000"/>
      </a:dk1>
      <a:lt1>
        <a:srgbClr val="FFFFFF"/>
      </a:lt1>
      <a:dk2>
        <a:srgbClr val="00481F"/>
      </a:dk2>
      <a:lt2>
        <a:srgbClr val="FFFFFF"/>
      </a:lt2>
      <a:accent1>
        <a:srgbClr val="14332C"/>
      </a:accent1>
      <a:accent2>
        <a:srgbClr val="E31F18"/>
      </a:accent2>
      <a:accent3>
        <a:srgbClr val="C59B57"/>
      </a:accent3>
      <a:accent4>
        <a:srgbClr val="FFE38F"/>
      </a:accent4>
      <a:accent5>
        <a:srgbClr val="BFB1AC"/>
      </a:accent5>
      <a:accent6>
        <a:srgbClr val="D6D6D9"/>
      </a:accent6>
      <a:hlink>
        <a:srgbClr val="00481F"/>
      </a:hlink>
      <a:folHlink>
        <a:srgbClr val="E41F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E723F2B430BE40B97B7779DD11247C" ma:contentTypeVersion="16" ma:contentTypeDescription="Create a new document." ma:contentTypeScope="" ma:versionID="f15a555bd0dfdccd06ca8692c0607c34">
  <xsd:schema xmlns:xsd="http://www.w3.org/2001/XMLSchema" xmlns:xs="http://www.w3.org/2001/XMLSchema" xmlns:p="http://schemas.microsoft.com/office/2006/metadata/properties" xmlns:ns3="12bb5020-2341-4db9-94eb-d47ed12fcfdc" xmlns:ns4="752ca175-42f0-4070-bf8a-91f3bd4db154" targetNamespace="http://schemas.microsoft.com/office/2006/metadata/properties" ma:root="true" ma:fieldsID="b8b3c615dc61b87d811d7550421509f3" ns3:_="" ns4:_="">
    <xsd:import namespace="12bb5020-2341-4db9-94eb-d47ed12fcfdc"/>
    <xsd:import namespace="752ca175-42f0-4070-bf8a-91f3bd4db154"/>
    <xsd:element name="properties">
      <xsd:complexType>
        <xsd:sequence>
          <xsd:element name="documentManagement">
            <xsd:complexType>
              <xsd:all>
                <xsd:element ref="ns3:Source_x0020_Folder_x0020_Path" minOccurs="0"/>
                <xsd:element ref="ns3:File_x0020_System_x0020_Pat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bb5020-2341-4db9-94eb-d47ed12fcfdc" elementFormDefault="qualified">
    <xsd:import namespace="http://schemas.microsoft.com/office/2006/documentManagement/types"/>
    <xsd:import namespace="http://schemas.microsoft.com/office/infopath/2007/PartnerControls"/>
    <xsd:element name="Source_x0020_Folder_x0020_Path" ma:index="8" nillable="true" ma:displayName="Source Folder Path" ma:description="" ma:internalName="Source_x0020_Folder_x0020_Path">
      <xsd:simpleType>
        <xsd:restriction base="dms:Text">
          <xsd:maxLength value="255"/>
        </xsd:restriction>
      </xsd:simpleType>
    </xsd:element>
    <xsd:element name="File_x0020_System_x0020_Path" ma:index="9" nillable="true" ma:displayName="File System Path" ma:description="" ma:internalName="File_x0020_System_x0020_Path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ca175-42f0-4070-bf8a-91f3bd4db15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_x0020_Folder_x0020_Path xmlns="12bb5020-2341-4db9-94eb-d47ed12fcfdc" xsi:nil="true"/>
    <File_x0020_System_x0020_Path xmlns="12bb5020-2341-4db9-94eb-d47ed12fcfdc" xsi:nil="true"/>
    <_activity xmlns="12bb5020-2341-4db9-94eb-d47ed12fcfdc" xsi:nil="true"/>
  </documentManagement>
</p:properties>
</file>

<file path=customXml/itemProps1.xml><?xml version="1.0" encoding="utf-8"?>
<ds:datastoreItem xmlns:ds="http://schemas.openxmlformats.org/officeDocument/2006/customXml" ds:itemID="{1744011D-DA5F-434E-9689-A4ABC93F8A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bb5020-2341-4db9-94eb-d47ed12fcfdc"/>
    <ds:schemaRef ds:uri="752ca175-42f0-4070-bf8a-91f3bd4db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5F8B62-F954-4E4F-8E7A-356438380A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0210BC-2F01-4829-9D5A-809F100FAB95}">
  <ds:schemaRefs>
    <ds:schemaRef ds:uri="http://schemas.microsoft.com/office/2006/documentManagement/types"/>
    <ds:schemaRef ds:uri="752ca175-42f0-4070-bf8a-91f3bd4db154"/>
    <ds:schemaRef ds:uri="12bb5020-2341-4db9-94eb-d47ed12fcfdc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4657</TotalTime>
  <Words>398</Words>
  <Application>Microsoft Office PowerPoint</Application>
  <PresentationFormat>Widescreen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System Font Regular</vt:lpstr>
      <vt:lpstr>Office Theme</vt:lpstr>
      <vt:lpstr>Enabling the  Regimental Strategy. Cross Brief  |  May 2023 </vt:lpstr>
      <vt:lpstr>PowerPoint Presentation</vt:lpstr>
      <vt:lpstr>Title and Content</vt:lpstr>
      <vt:lpstr>Title and Content (alt format background)</vt:lpstr>
      <vt:lpstr>Title, Content and Picture</vt:lpstr>
      <vt:lpstr>Large Bullets</vt:lpstr>
      <vt:lpstr>Title Only</vt:lpstr>
      <vt:lpstr>Picture with Title</vt:lpstr>
      <vt:lpstr>Picture with Title with optional shading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Fortune  favours the brave.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Introduction.</dc:title>
  <dc:creator>Stuart Morey</dc:creator>
  <cp:lastModifiedBy>Tankard, Joseph Capt (1YORKS-BHQ-IO)</cp:lastModifiedBy>
  <cp:revision>16</cp:revision>
  <dcterms:created xsi:type="dcterms:W3CDTF">2023-04-30T21:01:13Z</dcterms:created>
  <dcterms:modified xsi:type="dcterms:W3CDTF">2023-05-12T10:17:29Z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8a60473-494b-4586-a1bb-b0e663054676_Enabled">
    <vt:lpwstr>true</vt:lpwstr>
  </property>
  <property fmtid="{D5CDD505-2E9C-101B-9397-08002B2CF9AE}" pid="3" name="MSIP_Label_d8a60473-494b-4586-a1bb-b0e663054676_SetDate">
    <vt:lpwstr>2023-05-10T10:13:41Z</vt:lpwstr>
  </property>
  <property fmtid="{D5CDD505-2E9C-101B-9397-08002B2CF9AE}" pid="4" name="MSIP_Label_d8a60473-494b-4586-a1bb-b0e663054676_Method">
    <vt:lpwstr>Privileged</vt:lpwstr>
  </property>
  <property fmtid="{D5CDD505-2E9C-101B-9397-08002B2CF9AE}" pid="5" name="MSIP_Label_d8a60473-494b-4586-a1bb-b0e663054676_Name">
    <vt:lpwstr>MOD-1-O-‘UNMARKED’</vt:lpwstr>
  </property>
  <property fmtid="{D5CDD505-2E9C-101B-9397-08002B2CF9AE}" pid="6" name="MSIP_Label_d8a60473-494b-4586-a1bb-b0e663054676_SiteId">
    <vt:lpwstr>be7760ed-5953-484b-ae95-d0a16dfa09e5</vt:lpwstr>
  </property>
  <property fmtid="{D5CDD505-2E9C-101B-9397-08002B2CF9AE}" pid="7" name="MSIP_Label_d8a60473-494b-4586-a1bb-b0e663054676_ActionId">
    <vt:lpwstr>7a988f44-4211-4ca6-b666-03ec4ba5240a</vt:lpwstr>
  </property>
  <property fmtid="{D5CDD505-2E9C-101B-9397-08002B2CF9AE}" pid="8" name="MSIP_Label_d8a60473-494b-4586-a1bb-b0e663054676_ContentBits">
    <vt:lpwstr>0</vt:lpwstr>
  </property>
  <property fmtid="{D5CDD505-2E9C-101B-9397-08002B2CF9AE}" pid="9" name="ContentTypeId">
    <vt:lpwstr>0x0101000CE723F2B430BE40B97B7779DD11247C</vt:lpwstr>
  </property>
</Properties>
</file>